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82" d="100"/>
          <a:sy n="82" d="100"/>
        </p:scale>
        <p:origin x="120"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8/22/2020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8/22/2020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8/22/2020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C8D41-F2A0-48F5-8BF9-E085382022A0}"/>
              </a:ext>
            </a:extLst>
          </p:cNvPr>
          <p:cNvSpPr>
            <a:spLocks noGrp="1"/>
          </p:cNvSpPr>
          <p:nvPr>
            <p:ph type="ctrTitle"/>
          </p:nvPr>
        </p:nvSpPr>
        <p:spPr/>
        <p:txBody>
          <a:bodyPr/>
          <a:lstStyle/>
          <a:p>
            <a:r>
              <a:rPr lang="en-US" dirty="0"/>
              <a:t>The Ancient World</a:t>
            </a:r>
          </a:p>
        </p:txBody>
      </p:sp>
      <p:sp>
        <p:nvSpPr>
          <p:cNvPr id="3" name="Subtitle 2">
            <a:extLst>
              <a:ext uri="{FF2B5EF4-FFF2-40B4-BE49-F238E27FC236}">
                <a16:creationId xmlns:a16="http://schemas.microsoft.com/office/drawing/2014/main" id="{BE990459-1E51-49CA-B533-33E49DF486EA}"/>
              </a:ext>
            </a:extLst>
          </p:cNvPr>
          <p:cNvSpPr>
            <a:spLocks noGrp="1"/>
          </p:cNvSpPr>
          <p:nvPr>
            <p:ph type="subTitle" idx="1"/>
          </p:nvPr>
        </p:nvSpPr>
        <p:spPr/>
        <p:txBody>
          <a:bodyPr/>
          <a:lstStyle/>
          <a:p>
            <a:r>
              <a:rPr lang="en-US" dirty="0"/>
              <a:t>Chapter 1 Economic History</a:t>
            </a:r>
          </a:p>
        </p:txBody>
      </p:sp>
    </p:spTree>
    <p:extLst>
      <p:ext uri="{BB962C8B-B14F-4D97-AF65-F5344CB8AC3E}">
        <p14:creationId xmlns:p14="http://schemas.microsoft.com/office/powerpoint/2010/main" val="3949648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42C6-BC94-401F-BACD-A5735A344B76}"/>
              </a:ext>
            </a:extLst>
          </p:cNvPr>
          <p:cNvSpPr>
            <a:spLocks noGrp="1"/>
          </p:cNvSpPr>
          <p:nvPr>
            <p:ph type="title"/>
          </p:nvPr>
        </p:nvSpPr>
        <p:spPr/>
        <p:txBody>
          <a:bodyPr/>
          <a:lstStyle/>
          <a:p>
            <a:r>
              <a:rPr lang="en-US" dirty="0"/>
              <a:t>For the past 46 centuries?</a:t>
            </a:r>
          </a:p>
        </p:txBody>
      </p:sp>
      <p:sp>
        <p:nvSpPr>
          <p:cNvPr id="3" name="Content Placeholder 2">
            <a:extLst>
              <a:ext uri="{FF2B5EF4-FFF2-40B4-BE49-F238E27FC236}">
                <a16:creationId xmlns:a16="http://schemas.microsoft.com/office/drawing/2014/main" id="{C8F168BF-A3AF-4514-9A12-994B076F607B}"/>
              </a:ext>
            </a:extLst>
          </p:cNvPr>
          <p:cNvSpPr>
            <a:spLocks noGrp="1"/>
          </p:cNvSpPr>
          <p:nvPr>
            <p:ph idx="1"/>
          </p:nvPr>
        </p:nvSpPr>
        <p:spPr/>
        <p:txBody>
          <a:bodyPr/>
          <a:lstStyle/>
          <a:p>
            <a:r>
              <a:rPr lang="en-US" dirty="0"/>
              <a:t>Govts have tried to control commodity and wages and prices to keep them at a rate they deemed “fair” and “just”</a:t>
            </a:r>
          </a:p>
          <a:p>
            <a:r>
              <a:rPr lang="en-US" dirty="0"/>
              <a:t>Centralized planning appears to be a theme across civilizations</a:t>
            </a:r>
          </a:p>
          <a:p>
            <a:pPr lvl="1"/>
            <a:r>
              <a:rPr lang="en-US" dirty="0"/>
              <a:t>Appears every generation and gets thrown out every couple years after</a:t>
            </a:r>
          </a:p>
        </p:txBody>
      </p:sp>
    </p:spTree>
    <p:extLst>
      <p:ext uri="{BB962C8B-B14F-4D97-AF65-F5344CB8AC3E}">
        <p14:creationId xmlns:p14="http://schemas.microsoft.com/office/powerpoint/2010/main" val="283117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3473-B04B-47E4-80D7-1BCE3CA282D8}"/>
              </a:ext>
            </a:extLst>
          </p:cNvPr>
          <p:cNvSpPr>
            <a:spLocks noGrp="1"/>
          </p:cNvSpPr>
          <p:nvPr>
            <p:ph type="title"/>
          </p:nvPr>
        </p:nvSpPr>
        <p:spPr/>
        <p:txBody>
          <a:bodyPr>
            <a:normAutofit fontScale="90000"/>
          </a:bodyPr>
          <a:lstStyle/>
          <a:p>
            <a:r>
              <a:rPr lang="en-US" dirty="0"/>
              <a:t>What is the most important commodity of the ancient world?</a:t>
            </a:r>
          </a:p>
        </p:txBody>
      </p:sp>
      <p:sp>
        <p:nvSpPr>
          <p:cNvPr id="3" name="Content Placeholder 2">
            <a:extLst>
              <a:ext uri="{FF2B5EF4-FFF2-40B4-BE49-F238E27FC236}">
                <a16:creationId xmlns:a16="http://schemas.microsoft.com/office/drawing/2014/main" id="{06BCF591-2B1F-4D27-8DC7-0117F9223B2F}"/>
              </a:ext>
            </a:extLst>
          </p:cNvPr>
          <p:cNvSpPr>
            <a:spLocks noGrp="1"/>
          </p:cNvSpPr>
          <p:nvPr>
            <p:ph idx="1"/>
          </p:nvPr>
        </p:nvSpPr>
        <p:spPr/>
        <p:txBody>
          <a:bodyPr/>
          <a:lstStyle/>
          <a:p>
            <a:r>
              <a:rPr lang="en-US" dirty="0"/>
              <a:t>Food!</a:t>
            </a:r>
          </a:p>
          <a:p>
            <a:pPr lvl="1"/>
            <a:r>
              <a:rPr lang="en-US" dirty="0"/>
              <a:t>i.e. Grain Crop</a:t>
            </a:r>
          </a:p>
          <a:p>
            <a:r>
              <a:rPr lang="en-US" dirty="0"/>
              <a:t>Main concern of ancient govts was safeguarding food supply</a:t>
            </a:r>
          </a:p>
          <a:p>
            <a:r>
              <a:rPr lang="en-US" dirty="0"/>
              <a:t>As far back as 5</a:t>
            </a:r>
            <a:r>
              <a:rPr lang="en-US" baseline="30000" dirty="0"/>
              <a:t>th</a:t>
            </a:r>
            <a:r>
              <a:rPr lang="en-US" dirty="0"/>
              <a:t> dynasty in Egypt, Monarch </a:t>
            </a:r>
            <a:r>
              <a:rPr lang="en-US" dirty="0" err="1"/>
              <a:t>Henku</a:t>
            </a:r>
            <a:r>
              <a:rPr lang="en-US" dirty="0"/>
              <a:t> had written on his tomb that he was the overseer of southern grain in Egypt</a:t>
            </a:r>
          </a:p>
          <a:p>
            <a:r>
              <a:rPr lang="en-US" dirty="0"/>
              <a:t>Controlling grain meant possessing supreme power</a:t>
            </a:r>
          </a:p>
        </p:txBody>
      </p:sp>
    </p:spTree>
    <p:extLst>
      <p:ext uri="{BB962C8B-B14F-4D97-AF65-F5344CB8AC3E}">
        <p14:creationId xmlns:p14="http://schemas.microsoft.com/office/powerpoint/2010/main" val="4016972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1175-51B7-48E5-94B6-7B29C129D9A1}"/>
              </a:ext>
            </a:extLst>
          </p:cNvPr>
          <p:cNvSpPr>
            <a:spLocks noGrp="1"/>
          </p:cNvSpPr>
          <p:nvPr>
            <p:ph type="title"/>
          </p:nvPr>
        </p:nvSpPr>
        <p:spPr/>
        <p:txBody>
          <a:bodyPr/>
          <a:lstStyle/>
          <a:p>
            <a:r>
              <a:rPr lang="en-US" dirty="0"/>
              <a:t>Controlling the grain crop in Egypt.</a:t>
            </a:r>
          </a:p>
        </p:txBody>
      </p:sp>
      <p:sp>
        <p:nvSpPr>
          <p:cNvPr id="3" name="Content Placeholder 2">
            <a:extLst>
              <a:ext uri="{FF2B5EF4-FFF2-40B4-BE49-F238E27FC236}">
                <a16:creationId xmlns:a16="http://schemas.microsoft.com/office/drawing/2014/main" id="{FDDF7B8D-69FD-4435-91B2-DC2D25045CDE}"/>
              </a:ext>
            </a:extLst>
          </p:cNvPr>
          <p:cNvSpPr>
            <a:spLocks noGrp="1"/>
          </p:cNvSpPr>
          <p:nvPr>
            <p:ph idx="1"/>
          </p:nvPr>
        </p:nvSpPr>
        <p:spPr/>
        <p:txBody>
          <a:bodyPr/>
          <a:lstStyle/>
          <a:p>
            <a:r>
              <a:rPr lang="en-US" dirty="0"/>
              <a:t>2830 B.C. Ancient Egyptian govts started out by controlling granaries through regulation</a:t>
            </a:r>
          </a:p>
          <a:p>
            <a:r>
              <a:rPr lang="en-US" dirty="0"/>
              <a:t>They worked little by little toward outright ownership by the monarch who began renting out granaries to agricultural class.</a:t>
            </a:r>
          </a:p>
          <a:p>
            <a:r>
              <a:rPr lang="en-US" dirty="0"/>
              <a:t>Farmers were controlled by armies of grain inspectors and when they tried to run away, their production responsibilities were added onto that of remaining farmers who were forced to take on the extra work by threat of torture.</a:t>
            </a:r>
          </a:p>
          <a:p>
            <a:r>
              <a:rPr lang="en-US" b="1" dirty="0"/>
              <a:t>Bronze Law </a:t>
            </a:r>
            <a:r>
              <a:rPr lang="en-US" dirty="0"/>
              <a:t>prevalent which meant wages couldn’t go above bare necessities for keeping workers alive</a:t>
            </a:r>
          </a:p>
        </p:txBody>
      </p:sp>
    </p:spTree>
    <p:extLst>
      <p:ext uri="{BB962C8B-B14F-4D97-AF65-F5344CB8AC3E}">
        <p14:creationId xmlns:p14="http://schemas.microsoft.com/office/powerpoint/2010/main" val="405207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100C-82D7-4EDA-B5A0-84C1FAD3008C}"/>
              </a:ext>
            </a:extLst>
          </p:cNvPr>
          <p:cNvSpPr>
            <a:spLocks noGrp="1"/>
          </p:cNvSpPr>
          <p:nvPr>
            <p:ph type="title"/>
          </p:nvPr>
        </p:nvSpPr>
        <p:spPr/>
        <p:txBody>
          <a:bodyPr/>
          <a:lstStyle/>
          <a:p>
            <a:r>
              <a:rPr lang="en-US" dirty="0" err="1"/>
              <a:t>Sumeria</a:t>
            </a:r>
            <a:endParaRPr lang="en-US" dirty="0"/>
          </a:p>
        </p:txBody>
      </p:sp>
      <p:sp>
        <p:nvSpPr>
          <p:cNvPr id="3" name="Content Placeholder 2">
            <a:extLst>
              <a:ext uri="{FF2B5EF4-FFF2-40B4-BE49-F238E27FC236}">
                <a16:creationId xmlns:a16="http://schemas.microsoft.com/office/drawing/2014/main" id="{DE457996-7D96-42E4-AB12-83D4A42277E7}"/>
              </a:ext>
            </a:extLst>
          </p:cNvPr>
          <p:cNvSpPr>
            <a:spLocks noGrp="1"/>
          </p:cNvSpPr>
          <p:nvPr>
            <p:ph idx="1"/>
          </p:nvPr>
        </p:nvSpPr>
        <p:spPr/>
        <p:txBody>
          <a:bodyPr/>
          <a:lstStyle/>
          <a:p>
            <a:r>
              <a:rPr lang="en-US" dirty="0"/>
              <a:t>(2350 B.C.) King of </a:t>
            </a:r>
            <a:r>
              <a:rPr lang="en-US" dirty="0" err="1"/>
              <a:t>Sumeria</a:t>
            </a:r>
            <a:r>
              <a:rPr lang="en-US" dirty="0"/>
              <a:t>, </a:t>
            </a:r>
            <a:r>
              <a:rPr lang="en-US" dirty="0" err="1"/>
              <a:t>Urakagina</a:t>
            </a:r>
            <a:r>
              <a:rPr lang="en-US" dirty="0"/>
              <a:t> of Lagash tried to do away with bureaucracy that had led to tyranny and oppression</a:t>
            </a:r>
          </a:p>
          <a:p>
            <a:r>
              <a:rPr lang="en-US" dirty="0"/>
              <a:t>Used word “freedom” for the first time in recorded history</a:t>
            </a:r>
          </a:p>
          <a:p>
            <a:pPr lvl="1"/>
            <a:r>
              <a:rPr lang="en-US" dirty="0"/>
              <a:t>Defined freedom as “</a:t>
            </a:r>
            <a:r>
              <a:rPr lang="en-US" dirty="0" err="1"/>
              <a:t>amargi</a:t>
            </a:r>
            <a:r>
              <a:rPr lang="en-US" dirty="0"/>
              <a:t>” meaning return to the mother</a:t>
            </a:r>
          </a:p>
          <a:p>
            <a:r>
              <a:rPr lang="en-US" dirty="0"/>
              <a:t>Ludwig Erhard followed </a:t>
            </a:r>
            <a:r>
              <a:rPr lang="en-US" dirty="0" err="1"/>
              <a:t>Urakagina</a:t>
            </a:r>
            <a:r>
              <a:rPr lang="en-US" dirty="0"/>
              <a:t>.</a:t>
            </a:r>
          </a:p>
          <a:p>
            <a:pPr lvl="1"/>
            <a:r>
              <a:rPr lang="en-US" dirty="0"/>
              <a:t>Began his rule by ending burdens of excessive govt regulations regarding wage and price control</a:t>
            </a:r>
          </a:p>
        </p:txBody>
      </p:sp>
    </p:spTree>
    <p:extLst>
      <p:ext uri="{BB962C8B-B14F-4D97-AF65-F5344CB8AC3E}">
        <p14:creationId xmlns:p14="http://schemas.microsoft.com/office/powerpoint/2010/main" val="120241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98147-77B7-43B6-A3EB-C23861CBE8E5}"/>
              </a:ext>
            </a:extLst>
          </p:cNvPr>
          <p:cNvSpPr>
            <a:spLocks noGrp="1"/>
          </p:cNvSpPr>
          <p:nvPr>
            <p:ph type="title"/>
          </p:nvPr>
        </p:nvSpPr>
        <p:spPr/>
        <p:txBody>
          <a:bodyPr/>
          <a:lstStyle/>
          <a:p>
            <a:r>
              <a:rPr lang="en-US" dirty="0"/>
              <a:t>Babylon</a:t>
            </a:r>
          </a:p>
        </p:txBody>
      </p:sp>
      <p:sp>
        <p:nvSpPr>
          <p:cNvPr id="3" name="Content Placeholder 2">
            <a:extLst>
              <a:ext uri="{FF2B5EF4-FFF2-40B4-BE49-F238E27FC236}">
                <a16:creationId xmlns:a16="http://schemas.microsoft.com/office/drawing/2014/main" id="{3794A4B1-490F-4347-B369-615EA1ED859B}"/>
              </a:ext>
            </a:extLst>
          </p:cNvPr>
          <p:cNvSpPr>
            <a:spLocks noGrp="1"/>
          </p:cNvSpPr>
          <p:nvPr>
            <p:ph idx="1"/>
          </p:nvPr>
        </p:nvSpPr>
        <p:spPr/>
        <p:txBody>
          <a:bodyPr/>
          <a:lstStyle/>
          <a:p>
            <a:r>
              <a:rPr lang="en-US" b="1" dirty="0"/>
              <a:t>Code of Hammurabi</a:t>
            </a:r>
            <a:r>
              <a:rPr lang="en-US" dirty="0"/>
              <a:t>: we see one of the first historical recorded law codes about 40 centuries ago</a:t>
            </a:r>
          </a:p>
          <a:p>
            <a:pPr lvl="1"/>
            <a:r>
              <a:rPr lang="en-US" dirty="0"/>
              <a:t>Imposed strict system of controls over wages and prices</a:t>
            </a:r>
          </a:p>
          <a:p>
            <a:pPr lvl="2"/>
            <a:r>
              <a:rPr lang="en-US" dirty="0"/>
              <a:t>mandated specific wages for certain jobs dependent on the time of the year the job takes place</a:t>
            </a:r>
          </a:p>
          <a:p>
            <a:pPr lvl="2"/>
            <a:r>
              <a:rPr lang="en-US" dirty="0"/>
              <a:t>Mandated that certain jobs be paid for the entire job while others be paid a daily rate</a:t>
            </a:r>
          </a:p>
          <a:p>
            <a:pPr lvl="1"/>
            <a:r>
              <a:rPr lang="en-US" dirty="0"/>
              <a:t>These controls affected production and distribution for many centuries</a:t>
            </a:r>
          </a:p>
          <a:p>
            <a:pPr lvl="1"/>
            <a:r>
              <a:rPr lang="en-US" dirty="0"/>
              <a:t>trade declined and almost all </a:t>
            </a:r>
            <a:r>
              <a:rPr lang="en-US" dirty="0" err="1"/>
              <a:t>tamkaru</a:t>
            </a:r>
            <a:r>
              <a:rPr lang="en-US" dirty="0"/>
              <a:t> (merchants and moneylenders) disappeared from history due to centralized govt strengthened by legal economic controls</a:t>
            </a:r>
          </a:p>
          <a:p>
            <a:pPr lvl="1"/>
            <a:r>
              <a:rPr lang="en-US" dirty="0"/>
              <a:t>People that were supposed to benefit from wage and price restrictions were actually driven out by them</a:t>
            </a:r>
          </a:p>
          <a:p>
            <a:endParaRPr lang="en-US" dirty="0"/>
          </a:p>
        </p:txBody>
      </p:sp>
    </p:spTree>
    <p:extLst>
      <p:ext uri="{BB962C8B-B14F-4D97-AF65-F5344CB8AC3E}">
        <p14:creationId xmlns:p14="http://schemas.microsoft.com/office/powerpoint/2010/main" val="2196164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5AC7-C56D-4DEE-B8F7-284AEE6C38E1}"/>
              </a:ext>
            </a:extLst>
          </p:cNvPr>
          <p:cNvSpPr>
            <a:spLocks noGrp="1"/>
          </p:cNvSpPr>
          <p:nvPr>
            <p:ph type="title"/>
          </p:nvPr>
        </p:nvSpPr>
        <p:spPr/>
        <p:txBody>
          <a:bodyPr/>
          <a:lstStyle/>
          <a:p>
            <a:r>
              <a:rPr lang="en-US" dirty="0"/>
              <a:t>Babylon</a:t>
            </a:r>
          </a:p>
        </p:txBody>
      </p:sp>
      <p:sp>
        <p:nvSpPr>
          <p:cNvPr id="3" name="Content Placeholder 2">
            <a:extLst>
              <a:ext uri="{FF2B5EF4-FFF2-40B4-BE49-F238E27FC236}">
                <a16:creationId xmlns:a16="http://schemas.microsoft.com/office/drawing/2014/main" id="{BC686070-9AA9-45E1-8617-964CE7F9E14F}"/>
              </a:ext>
            </a:extLst>
          </p:cNvPr>
          <p:cNvSpPr>
            <a:spLocks noGrp="1"/>
          </p:cNvSpPr>
          <p:nvPr>
            <p:ph idx="1"/>
          </p:nvPr>
        </p:nvSpPr>
        <p:spPr/>
        <p:txBody>
          <a:bodyPr/>
          <a:lstStyle/>
          <a:p>
            <a:r>
              <a:rPr lang="en-US" dirty="0"/>
              <a:t>Hammurabi’s code was built on the foundations of social system developed by his predecessor, Rim-Sin.</a:t>
            </a:r>
          </a:p>
          <a:p>
            <a:r>
              <a:rPr lang="en-US" dirty="0"/>
              <a:t>After Rim-Sin’s reign people’s fortunes declined while bureaucratic paper increased exponentially</a:t>
            </a:r>
          </a:p>
          <a:p>
            <a:r>
              <a:rPr lang="en-US" dirty="0"/>
              <a:t>Hammurabi succeeded in being regarded as a God after significant military victory</a:t>
            </a:r>
          </a:p>
          <a:p>
            <a:r>
              <a:rPr lang="en-US" dirty="0"/>
              <a:t>the economic and political power that came with that success took such control and influence over wealthy traders that it stood in the way of their success pushing them out of the market creating economic decline.</a:t>
            </a:r>
          </a:p>
        </p:txBody>
      </p:sp>
    </p:spTree>
    <p:extLst>
      <p:ext uri="{BB962C8B-B14F-4D97-AF65-F5344CB8AC3E}">
        <p14:creationId xmlns:p14="http://schemas.microsoft.com/office/powerpoint/2010/main" val="383232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BF729-A6AC-42C8-B163-252BF2B0E9AE}"/>
              </a:ext>
            </a:extLst>
          </p:cNvPr>
          <p:cNvSpPr>
            <a:spLocks noGrp="1"/>
          </p:cNvSpPr>
          <p:nvPr>
            <p:ph type="title"/>
          </p:nvPr>
        </p:nvSpPr>
        <p:spPr/>
        <p:txBody>
          <a:bodyPr/>
          <a:lstStyle/>
          <a:p>
            <a:r>
              <a:rPr lang="en-US" dirty="0"/>
              <a:t>China</a:t>
            </a:r>
          </a:p>
        </p:txBody>
      </p:sp>
      <p:sp>
        <p:nvSpPr>
          <p:cNvPr id="3" name="Content Placeholder 2">
            <a:extLst>
              <a:ext uri="{FF2B5EF4-FFF2-40B4-BE49-F238E27FC236}">
                <a16:creationId xmlns:a16="http://schemas.microsoft.com/office/drawing/2014/main" id="{78FD4EB1-0B46-4090-BB5A-3EF14560CD91}"/>
              </a:ext>
            </a:extLst>
          </p:cNvPr>
          <p:cNvSpPr>
            <a:spLocks noGrp="1"/>
          </p:cNvSpPr>
          <p:nvPr>
            <p:ph idx="1"/>
          </p:nvPr>
        </p:nvSpPr>
        <p:spPr/>
        <p:txBody>
          <a:bodyPr>
            <a:normAutofit fontScale="85000" lnSpcReduction="10000"/>
          </a:bodyPr>
          <a:lstStyle/>
          <a:p>
            <a:r>
              <a:rPr lang="en-US" dirty="0"/>
              <a:t>(552 B.C.) </a:t>
            </a:r>
            <a:r>
              <a:rPr lang="en-US" dirty="0" err="1"/>
              <a:t>Confucious</a:t>
            </a:r>
            <a:r>
              <a:rPr lang="en-US" dirty="0"/>
              <a:t> held that govt interference was necessary for economic life and competition needed to be reduced to a minimum</a:t>
            </a:r>
          </a:p>
          <a:p>
            <a:r>
              <a:rPr lang="en-US" dirty="0"/>
              <a:t>Under Chou dynasty which he lived huge bureaucracy was formed to maintain strict regulation of commercial life and govt set prices</a:t>
            </a:r>
          </a:p>
          <a:p>
            <a:r>
              <a:rPr lang="en-US" dirty="0"/>
              <a:t>A master of merchants was designated for every 20 shops with job of establishing price for each item in those shops</a:t>
            </a:r>
          </a:p>
          <a:p>
            <a:pPr lvl="1"/>
            <a:r>
              <a:rPr lang="en-US" dirty="0"/>
              <a:t>Prices were not allowed to be altered from “natural prices” due to shortages, excess production, or epidemics affecting people’s lives</a:t>
            </a:r>
          </a:p>
          <a:p>
            <a:pPr lvl="1"/>
            <a:r>
              <a:rPr lang="en-US" dirty="0"/>
              <a:t>Replaced rules of supply and demand with their judgment</a:t>
            </a:r>
          </a:p>
          <a:p>
            <a:pPr lvl="1"/>
            <a:r>
              <a:rPr lang="en-US" dirty="0"/>
              <a:t>(1122 BC) superintendent of grain was selected to decide how much grain would be collected and issued from farmers to fulfill demand deficits manually adjusting supply</a:t>
            </a:r>
          </a:p>
          <a:p>
            <a:pPr lvl="1"/>
            <a:r>
              <a:rPr lang="en-US" dirty="0"/>
              <a:t>Today grain price is increased incentivizing farmers to make more and benefit from the higher profit</a:t>
            </a:r>
          </a:p>
          <a:p>
            <a:r>
              <a:rPr lang="en-US" dirty="0"/>
              <a:t>By 226 BC, Chinese had learned from experience significantly decreased economic control of people</a:t>
            </a:r>
          </a:p>
        </p:txBody>
      </p:sp>
    </p:spTree>
    <p:extLst>
      <p:ext uri="{BB962C8B-B14F-4D97-AF65-F5344CB8AC3E}">
        <p14:creationId xmlns:p14="http://schemas.microsoft.com/office/powerpoint/2010/main" val="1845494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37721-FD8C-41FD-B272-FEB95939E928}"/>
              </a:ext>
            </a:extLst>
          </p:cNvPr>
          <p:cNvSpPr>
            <a:spLocks noGrp="1"/>
          </p:cNvSpPr>
          <p:nvPr>
            <p:ph type="title"/>
          </p:nvPr>
        </p:nvSpPr>
        <p:spPr/>
        <p:txBody>
          <a:bodyPr/>
          <a:lstStyle/>
          <a:p>
            <a:r>
              <a:rPr lang="en-US" dirty="0"/>
              <a:t>China</a:t>
            </a:r>
          </a:p>
        </p:txBody>
      </p:sp>
      <p:sp>
        <p:nvSpPr>
          <p:cNvPr id="3" name="Content Placeholder 2">
            <a:extLst>
              <a:ext uri="{FF2B5EF4-FFF2-40B4-BE49-F238E27FC236}">
                <a16:creationId xmlns:a16="http://schemas.microsoft.com/office/drawing/2014/main" id="{029D3B3D-5079-4E6E-913A-E18E515EC90F}"/>
              </a:ext>
            </a:extLst>
          </p:cNvPr>
          <p:cNvSpPr>
            <a:spLocks noGrp="1"/>
          </p:cNvSpPr>
          <p:nvPr>
            <p:ph idx="1"/>
          </p:nvPr>
        </p:nvSpPr>
        <p:spPr/>
        <p:txBody>
          <a:bodyPr>
            <a:normAutofit fontScale="85000" lnSpcReduction="20000"/>
          </a:bodyPr>
          <a:lstStyle/>
          <a:p>
            <a:r>
              <a:rPr lang="en-US" dirty="0"/>
              <a:t>Classical period of Chinese history</a:t>
            </a:r>
          </a:p>
          <a:p>
            <a:pPr lvl="1"/>
            <a:r>
              <a:rPr lang="en-US" dirty="0"/>
              <a:t>Contemporary economists used futility of govt price regulation as an excuse for controlling inflation</a:t>
            </a:r>
          </a:p>
          <a:p>
            <a:pPr lvl="1"/>
            <a:r>
              <a:rPr lang="en-US" dirty="0"/>
              <a:t>1150-1223 AD Economist Yeh Shih anticipated centuries before Gresham’s law and that paper would be used when money is scarce to resolve issue of high prices instead of responding to true cause of inflation which is poor govt price regulation</a:t>
            </a:r>
          </a:p>
          <a:p>
            <a:pPr lvl="2"/>
            <a:r>
              <a:rPr lang="en-US" dirty="0"/>
              <a:t>Gresham’s Law of the West: when 2 commodity moneys are backed by govt as having same value, more valuable commodity will slowly disappear over time instigating inflation</a:t>
            </a:r>
          </a:p>
          <a:p>
            <a:pPr lvl="1"/>
            <a:r>
              <a:rPr lang="en-US" dirty="0"/>
              <a:t>1223 AD Yuan </a:t>
            </a:r>
            <a:r>
              <a:rPr lang="en-US" dirty="0" err="1"/>
              <a:t>Hseih</a:t>
            </a:r>
            <a:r>
              <a:rPr lang="en-US" dirty="0"/>
              <a:t> discussed Gresham’s Law as well when he complained about the decrease of more valuable copper backed paper money due to officials wanting to put both iron backed and copper backed money in circulation</a:t>
            </a:r>
          </a:p>
          <a:p>
            <a:pPr lvl="1"/>
            <a:r>
              <a:rPr lang="en-US" dirty="0"/>
              <a:t>Basically meaning as iron backed paper money becomes abundant, the amount of paper money that you have to trade for copper increase which basically means copper becomes difficult to acquire and slowly stops circulating in the market decreasing the worth of paper money</a:t>
            </a:r>
          </a:p>
          <a:p>
            <a:pPr lvl="1"/>
            <a:r>
              <a:rPr lang="en-US" dirty="0"/>
              <a:t>Finally, increasing paper money </a:t>
            </a:r>
            <a:r>
              <a:rPr lang="en-US"/>
              <a:t>that backs copper </a:t>
            </a:r>
            <a:r>
              <a:rPr lang="en-US" dirty="0"/>
              <a:t>doesn’t solve problem of lack of </a:t>
            </a:r>
            <a:r>
              <a:rPr lang="en-US"/>
              <a:t>copper money</a:t>
            </a:r>
            <a:endParaRPr lang="en-US" dirty="0"/>
          </a:p>
        </p:txBody>
      </p:sp>
    </p:spTree>
    <p:extLst>
      <p:ext uri="{BB962C8B-B14F-4D97-AF65-F5344CB8AC3E}">
        <p14:creationId xmlns:p14="http://schemas.microsoft.com/office/powerpoint/2010/main" val="3659360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8EE3-BA86-46FE-BB97-B08E5D60DE3F}"/>
              </a:ext>
            </a:extLst>
          </p:cNvPr>
          <p:cNvSpPr>
            <a:spLocks noGrp="1"/>
          </p:cNvSpPr>
          <p:nvPr>
            <p:ph type="title"/>
          </p:nvPr>
        </p:nvSpPr>
        <p:spPr/>
        <p:txBody>
          <a:bodyPr/>
          <a:lstStyle/>
          <a:p>
            <a:r>
              <a:rPr lang="en-US" dirty="0"/>
              <a:t>India</a:t>
            </a:r>
          </a:p>
        </p:txBody>
      </p:sp>
      <p:sp>
        <p:nvSpPr>
          <p:cNvPr id="3" name="Content Placeholder 2">
            <a:extLst>
              <a:ext uri="{FF2B5EF4-FFF2-40B4-BE49-F238E27FC236}">
                <a16:creationId xmlns:a16="http://schemas.microsoft.com/office/drawing/2014/main" id="{8752C653-DC1D-40BD-A437-489440D532AF}"/>
              </a:ext>
            </a:extLst>
          </p:cNvPr>
          <p:cNvSpPr>
            <a:spLocks noGrp="1"/>
          </p:cNvSpPr>
          <p:nvPr>
            <p:ph idx="1"/>
          </p:nvPr>
        </p:nvSpPr>
        <p:spPr/>
        <p:txBody>
          <a:bodyPr/>
          <a:lstStyle/>
          <a:p>
            <a:r>
              <a:rPr lang="en-US" dirty="0"/>
              <a:t>321 B.C. king </a:t>
            </a:r>
            <a:r>
              <a:rPr lang="en-US" dirty="0" err="1"/>
              <a:t>Kautilya</a:t>
            </a:r>
            <a:r>
              <a:rPr lang="en-US" dirty="0"/>
              <a:t> ruled India</a:t>
            </a:r>
          </a:p>
          <a:p>
            <a:r>
              <a:rPr lang="en-US" dirty="0"/>
              <a:t>Wrote </a:t>
            </a:r>
            <a:r>
              <a:rPr lang="en-US" i="1" dirty="0" err="1"/>
              <a:t>Arthashastra</a:t>
            </a:r>
            <a:r>
              <a:rPr lang="en-US" i="1" dirty="0"/>
              <a:t>, </a:t>
            </a:r>
            <a:r>
              <a:rPr lang="en-US" dirty="0"/>
              <a:t>the “handbook for princes”</a:t>
            </a:r>
          </a:p>
          <a:p>
            <a:pPr lvl="1"/>
            <a:r>
              <a:rPr lang="en-US" dirty="0"/>
              <a:t>Chapter “Protection Against Merchants” aimed at regulating economy</a:t>
            </a:r>
          </a:p>
          <a:p>
            <a:pPr lvl="1"/>
            <a:r>
              <a:rPr lang="en-US" dirty="0"/>
              <a:t> focused on pricing the grain trade</a:t>
            </a:r>
          </a:p>
          <a:p>
            <a:pPr lvl="1"/>
            <a:r>
              <a:rPr lang="en-US" dirty="0"/>
              <a:t>Stated only authorized people shall be allowed to collect grain</a:t>
            </a:r>
          </a:p>
          <a:p>
            <a:pPr lvl="1"/>
            <a:r>
              <a:rPr lang="en-US" dirty="0"/>
              <a:t>Superintendent fixes maximum profit of 5% on local commodities and 10% on foreign ones with punishment for violations of this law</a:t>
            </a:r>
          </a:p>
          <a:p>
            <a:pPr lvl="1"/>
            <a:r>
              <a:rPr lang="en-US" dirty="0"/>
              <a:t>Also outlined just wages for different jobs and hired govt superintendents to monitor economic activities of different industries</a:t>
            </a:r>
          </a:p>
          <a:p>
            <a:pPr lvl="1"/>
            <a:r>
              <a:rPr lang="en-US" dirty="0"/>
              <a:t>Its end was similar to previously discussed civilizations</a:t>
            </a:r>
          </a:p>
          <a:p>
            <a:endParaRPr lang="en-US" dirty="0"/>
          </a:p>
        </p:txBody>
      </p:sp>
    </p:spTree>
    <p:extLst>
      <p:ext uri="{BB962C8B-B14F-4D97-AF65-F5344CB8AC3E}">
        <p14:creationId xmlns:p14="http://schemas.microsoft.com/office/powerpoint/2010/main" val="12711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7669-69E2-41B9-BB8B-4F6088C7BA27}"/>
              </a:ext>
            </a:extLst>
          </p:cNvPr>
          <p:cNvSpPr>
            <a:spLocks noGrp="1"/>
          </p:cNvSpPr>
          <p:nvPr>
            <p:ph type="title"/>
          </p:nvPr>
        </p:nvSpPr>
        <p:spPr/>
        <p:txBody>
          <a:bodyPr/>
          <a:lstStyle/>
          <a:p>
            <a:r>
              <a:rPr lang="en-US" dirty="0"/>
              <a:t>Greece</a:t>
            </a:r>
          </a:p>
        </p:txBody>
      </p:sp>
      <p:sp>
        <p:nvSpPr>
          <p:cNvPr id="3" name="Content Placeholder 2">
            <a:extLst>
              <a:ext uri="{FF2B5EF4-FFF2-40B4-BE49-F238E27FC236}">
                <a16:creationId xmlns:a16="http://schemas.microsoft.com/office/drawing/2014/main" id="{3B152DC1-3EFA-4310-80CB-96B7C433A861}"/>
              </a:ext>
            </a:extLst>
          </p:cNvPr>
          <p:cNvSpPr>
            <a:spLocks noGrp="1"/>
          </p:cNvSpPr>
          <p:nvPr>
            <p:ph idx="1"/>
          </p:nvPr>
        </p:nvSpPr>
        <p:spPr/>
        <p:txBody>
          <a:bodyPr>
            <a:normAutofit fontScale="92500" lnSpcReduction="10000"/>
          </a:bodyPr>
          <a:lstStyle/>
          <a:p>
            <a:r>
              <a:rPr lang="en-US" dirty="0"/>
              <a:t>According to Xenophon, in Athens the sign of a stateman was glib knowledge of the grain business</a:t>
            </a:r>
          </a:p>
          <a:p>
            <a:r>
              <a:rPr lang="en-US" dirty="0"/>
              <a:t>Athens was always short of grain and half of whatever they had always came from abroad</a:t>
            </a:r>
          </a:p>
          <a:p>
            <a:r>
              <a:rPr lang="en-US" dirty="0"/>
              <a:t>“</a:t>
            </a:r>
            <a:r>
              <a:rPr lang="en-US" dirty="0" err="1"/>
              <a:t>Sitophylakes</a:t>
            </a:r>
            <a:r>
              <a:rPr lang="en-US" dirty="0"/>
              <a:t>” grain inspector army were hired to control the price of grain from fluctuating according to its shortage and abundance to keep prices just</a:t>
            </a:r>
          </a:p>
          <a:p>
            <a:pPr lvl="1"/>
            <a:r>
              <a:rPr lang="en-US" dirty="0"/>
              <a:t>It was a Golden Age Consumer Protection Agency</a:t>
            </a:r>
          </a:p>
          <a:p>
            <a:pPr lvl="1"/>
            <a:r>
              <a:rPr lang="en-US" dirty="0"/>
              <a:t>Made sure that price of bread was in proportion to price of wheat and was made at an appropriate weight</a:t>
            </a:r>
          </a:p>
          <a:p>
            <a:pPr lvl="1"/>
            <a:r>
              <a:rPr lang="en-US" dirty="0"/>
              <a:t>This failed</a:t>
            </a:r>
          </a:p>
          <a:p>
            <a:r>
              <a:rPr lang="en-US" dirty="0"/>
              <a:t>Next, </a:t>
            </a:r>
            <a:r>
              <a:rPr lang="en-US" dirty="0" err="1"/>
              <a:t>Sitonai</a:t>
            </a:r>
            <a:r>
              <a:rPr lang="en-US" dirty="0"/>
              <a:t> (corn buyers) were appointed to collect grain to ration to the public and stipend its cost with public funds</a:t>
            </a:r>
          </a:p>
          <a:p>
            <a:pPr lvl="1"/>
            <a:r>
              <a:rPr lang="en-US" dirty="0"/>
              <a:t>These merchants used these laws to make extra profits for themselves hen grain was short instead of keeping prices at a just rate</a:t>
            </a:r>
          </a:p>
          <a:p>
            <a:endParaRPr lang="en-US" dirty="0"/>
          </a:p>
        </p:txBody>
      </p:sp>
    </p:spTree>
    <p:extLst>
      <p:ext uri="{BB962C8B-B14F-4D97-AF65-F5344CB8AC3E}">
        <p14:creationId xmlns:p14="http://schemas.microsoft.com/office/powerpoint/2010/main" val="876494223"/>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Atlas</Template>
  <TotalTime>8881</TotalTime>
  <Words>1053</Words>
  <Application>Microsoft Office PowerPoint</Application>
  <PresentationFormat>Widescreen</PresentationFormat>
  <Paragraphs>71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 Light</vt:lpstr>
      <vt:lpstr>Rockwell</vt:lpstr>
      <vt:lpstr>Wingdings</vt:lpstr>
      <vt:lpstr>Atlas</vt:lpstr>
      <vt:lpstr>The Ancient World</vt:lpstr>
      <vt:lpstr>For the past 46 centuries?</vt:lpstr>
      <vt:lpstr>What is the most important commodity of the ancient world?</vt:lpstr>
      <vt:lpstr>Controlling the grain crop in Egypt.</vt:lpstr>
      <vt:lpstr>Sumeria</vt:lpstr>
      <vt:lpstr>Babylon</vt:lpstr>
      <vt:lpstr>Babylon</vt:lpstr>
      <vt:lpstr>China</vt:lpstr>
      <vt:lpstr>China</vt:lpstr>
      <vt:lpstr>India</vt:lpstr>
      <vt:lpstr>Greece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Ancient World</dc:title>
  <dc:creator>danna</dc:creator>
  <cp:lastModifiedBy>danna</cp:lastModifiedBy>
  <cp:revision>29</cp:revision>
  <dcterms:created xsi:type="dcterms:W3CDTF">2020-06-16T00:38:24Z</dcterms:created>
  <dcterms:modified xsi:type="dcterms:W3CDTF">2020-08-23T02:38:53Z</dcterms:modified>
</cp:coreProperties>
</file>